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437" r:id="rId3"/>
    <p:sldId id="486" r:id="rId4"/>
    <p:sldId id="487" r:id="rId5"/>
    <p:sldId id="488" r:id="rId6"/>
    <p:sldId id="489" r:id="rId7"/>
    <p:sldId id="490"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86"/>
            <p14:sldId id="487"/>
            <p14:sldId id="488"/>
            <p14:sldId id="489"/>
            <p14:sldId id="490"/>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28-Jan-24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8</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28-Jan-24</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28-Jan-24</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28-Jan-24</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28-Jan-24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jamasoftware.com/blog/requirements-management-functional-requirement-vs-non-functional-requirements/" TargetMode="Externa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jamasoftware.com/blog/how-to-write-good-requirements-pt-i-of-iii/" TargetMode="Externa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122" y="76200"/>
            <a:ext cx="7772400" cy="5714999"/>
          </a:xfrm>
        </p:spPr>
        <p:txBody>
          <a:bodyPr/>
          <a:lstStyle/>
          <a:p>
            <a:r>
              <a:rPr lang="en-US" b="1" dirty="0" smtClean="0"/>
              <a:t>DR SNSRCAS, CBE</a:t>
            </a:r>
            <a:r>
              <a:rPr lang="en-US" dirty="0" smtClean="0"/>
              <a:t/>
            </a:r>
            <a:br>
              <a:rPr lang="en-US" dirty="0" smtClean="0"/>
            </a:br>
            <a:r>
              <a:rPr lang="en-US" dirty="0"/>
              <a:t> </a:t>
            </a:r>
            <a:r>
              <a:rPr lang="en-US" dirty="0" smtClean="0"/>
              <a:t>Software Engineering</a:t>
            </a:r>
            <a:br>
              <a:rPr lang="en-US" dirty="0" smtClean="0"/>
            </a:br>
            <a:r>
              <a:rPr lang="en-US" dirty="0" smtClean="0"/>
              <a:t>21UCA408</a:t>
            </a:r>
            <a:r>
              <a:rPr lang="en-US" dirty="0"/>
              <a:t> </a:t>
            </a:r>
            <a:r>
              <a:rPr lang="en-US" b="1" dirty="0" smtClean="0">
                <a:solidFill>
                  <a:srgbClr val="00B050"/>
                </a:solidFill>
              </a:rPr>
              <a:t/>
            </a:r>
            <a:br>
              <a:rPr lang="en-US" b="1" dirty="0" smtClean="0">
                <a:solidFill>
                  <a:srgbClr val="00B050"/>
                </a:solidFill>
              </a:rPr>
            </a:br>
            <a:r>
              <a:rPr lang="en-US" b="1" dirty="0" smtClean="0">
                <a:solidFill>
                  <a:srgbClr val="00B050"/>
                </a:solidFill>
              </a:rPr>
              <a:t>II BCA B</a:t>
            </a:r>
            <a:r>
              <a:rPr lang="en-US" b="1" dirty="0" smtClean="0">
                <a:solidFill>
                  <a:srgbClr val="C00000"/>
                </a:solidFill>
              </a:rPr>
              <a:t/>
            </a:r>
            <a:br>
              <a:rPr lang="en-US" b="1" dirty="0" smtClean="0">
                <a:solidFill>
                  <a:srgbClr val="C00000"/>
                </a:solidFill>
              </a:rPr>
            </a:br>
            <a:r>
              <a:rPr lang="en-US" b="1" dirty="0" smtClean="0">
                <a:solidFill>
                  <a:srgbClr val="C00000"/>
                </a:solidFill>
              </a:rPr>
              <a:t>UNIT II</a:t>
            </a:r>
            <a:br>
              <a:rPr lang="en-US" b="1" dirty="0" smtClean="0">
                <a:solidFill>
                  <a:srgbClr val="C00000"/>
                </a:solidFill>
              </a:rPr>
            </a:br>
            <a:r>
              <a:rPr lang="en-US" dirty="0"/>
              <a:t>Requirements Engineering </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Requirements Engineering</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5632311"/>
          </a:xfrm>
          <a:prstGeom prst="rect">
            <a:avLst/>
          </a:prstGeom>
        </p:spPr>
        <p:txBody>
          <a:bodyPr wrap="square">
            <a:spAutoFit/>
          </a:bodyPr>
          <a:lstStyle/>
          <a:p>
            <a:pPr algn="just" fontAlgn="base"/>
            <a:r>
              <a:rPr lang="en-US" sz="2400" b="1" dirty="0"/>
              <a:t>What is requirements engineering?</a:t>
            </a:r>
          </a:p>
          <a:p>
            <a:pPr algn="just" fontAlgn="base"/>
            <a:r>
              <a:rPr lang="en-US" sz="2400" dirty="0"/>
              <a:t>Clients have a long list of goals when creating new software, and RE provides a framework for meeting those goals. Important needs are inventoried and transformed into a detailed set of requirements. Requirements development dictates future development activities and creates a blueprint for success.</a:t>
            </a:r>
          </a:p>
          <a:p>
            <a:pPr algn="just" fontAlgn="base"/>
            <a:r>
              <a:rPr lang="en-US" sz="2400" dirty="0"/>
              <a:t>The terms “requirements management” and “requirements engineering” are often used interchangeably, but they are different. RM is one piece of requirements engineering, and getting it right makes all the difference.</a:t>
            </a:r>
          </a:p>
          <a:p>
            <a:pPr algn="just" fontAlgn="base"/>
            <a:r>
              <a:rPr lang="en-US" sz="2400" dirty="0"/>
              <a:t>RE ensures that the problem a client wants solved is clearly defined and the solution is both accurate and effective. Essentially, RE transforms a real-world problem into a highly functional software solution.</a:t>
            </a:r>
          </a:p>
          <a:p>
            <a:pPr algn="just"/>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Requirements Engineering</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pic>
        <p:nvPicPr>
          <p:cNvPr id="9" name="Picture 8"/>
          <p:cNvPicPr>
            <a:picLocks noChangeAspect="1"/>
          </p:cNvPicPr>
          <p:nvPr/>
        </p:nvPicPr>
        <p:blipFill>
          <a:blip r:embed="rId7"/>
          <a:stretch>
            <a:fillRect/>
          </a:stretch>
        </p:blipFill>
        <p:spPr>
          <a:xfrm>
            <a:off x="1681162" y="1395412"/>
            <a:ext cx="5781675" cy="4395788"/>
          </a:xfrm>
          <a:prstGeom prst="rect">
            <a:avLst/>
          </a:prstGeom>
        </p:spPr>
      </p:pic>
    </p:spTree>
    <p:extLst>
      <p:ext uri="{BB962C8B-B14F-4D97-AF65-F5344CB8AC3E}">
        <p14:creationId xmlns:p14="http://schemas.microsoft.com/office/powerpoint/2010/main" val="2662368237"/>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Requirements Engineering</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4893647"/>
          </a:xfrm>
          <a:prstGeom prst="rect">
            <a:avLst/>
          </a:prstGeom>
        </p:spPr>
        <p:txBody>
          <a:bodyPr wrap="square">
            <a:spAutoFit/>
          </a:bodyPr>
          <a:lstStyle/>
          <a:p>
            <a:pPr algn="just" fontAlgn="base"/>
            <a:r>
              <a:rPr lang="en-US" sz="2400" dirty="0"/>
              <a:t>The requirements engineering process has many potential pitfalls. Strengthening your RE process enables you to avoid many common challenges. The process serves as a compass, guiding you in determining the exact deliverables and doing so with greater accuracy. All important parties are on the same page about what steps need to be taken to achieve the desired outcome. Strengthen your RE process by considering the following</a:t>
            </a:r>
            <a:r>
              <a:rPr lang="en-US" sz="2400" dirty="0" smtClean="0"/>
              <a:t>:</a:t>
            </a:r>
          </a:p>
          <a:p>
            <a:pPr algn="just" fontAlgn="base"/>
            <a:r>
              <a:rPr lang="en-US" sz="2400" b="1" dirty="0"/>
              <a:t>Elicit requirements.</a:t>
            </a:r>
            <a:r>
              <a:rPr lang="en-US" sz="2400" dirty="0"/>
              <a:t> Elicitation is about becoming familiar with all the important details involved with the project. The customer will provide details about their needs and furnish critical background information. You will study those details and also become familiar with similar types of software solutions. This step provides important context for development.</a:t>
            </a: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40072652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Requirements Engineering</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3785652"/>
          </a:xfrm>
          <a:prstGeom prst="rect">
            <a:avLst/>
          </a:prstGeom>
        </p:spPr>
        <p:txBody>
          <a:bodyPr wrap="square">
            <a:spAutoFit/>
          </a:bodyPr>
          <a:lstStyle/>
          <a:p>
            <a:pPr fontAlgn="base"/>
            <a:r>
              <a:rPr lang="en-US" sz="2400" b="1" dirty="0"/>
              <a:t>Requirements specification.</a:t>
            </a:r>
            <a:r>
              <a:rPr lang="en-US" sz="2400" dirty="0"/>
              <a:t> During the specification phase, you gather </a:t>
            </a:r>
            <a:r>
              <a:rPr lang="en-US" sz="2400" dirty="0">
                <a:hlinkClick r:id="rId7"/>
              </a:rPr>
              <a:t>functional and nonfunctional project requirements</a:t>
            </a:r>
            <a:r>
              <a:rPr lang="en-US" sz="2400" dirty="0"/>
              <a:t>. A variety of tools are used during this stage, including data flow diagrams, to add more clarity to the project goals</a:t>
            </a:r>
            <a:r>
              <a:rPr lang="en-US" sz="2400" dirty="0" smtClean="0"/>
              <a:t>.</a:t>
            </a:r>
          </a:p>
          <a:p>
            <a:pPr fontAlgn="base"/>
            <a:endParaRPr lang="en-US" sz="2400" dirty="0"/>
          </a:p>
          <a:p>
            <a:pPr fontAlgn="base"/>
            <a:r>
              <a:rPr lang="en-US" sz="2400" b="1" dirty="0"/>
              <a:t>Verification and validation.</a:t>
            </a:r>
            <a:r>
              <a:rPr lang="en-US" sz="2400" dirty="0"/>
              <a:t> Verification ensures the software is built to the customer’s requirements. In contrast, validation ensures the software is implementing the right functions. If the requirements don’t go through the validation stage, there is the potential for time-consuming and expensive reworks.</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95792173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Requirements Engineering</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4154984"/>
          </a:xfrm>
          <a:prstGeom prst="rect">
            <a:avLst/>
          </a:prstGeom>
        </p:spPr>
        <p:txBody>
          <a:bodyPr wrap="square">
            <a:spAutoFit/>
          </a:bodyPr>
          <a:lstStyle/>
          <a:p>
            <a:pPr fontAlgn="base"/>
            <a:r>
              <a:rPr lang="en-US" sz="2400" b="1" dirty="0"/>
              <a:t>Requirements management.</a:t>
            </a:r>
            <a:r>
              <a:rPr lang="en-US" sz="2400" dirty="0"/>
              <a:t> RM is an ongoing process that runs in parallel to the other three processes just described. In RM, you’re matching all the relevant processes to their requirements. You will analyze, document, and prioritize the requirements – and communicate with relevant stakeholders. Any requirements that need modification are handled in an efficient and systematic manner.</a:t>
            </a:r>
          </a:p>
          <a:p>
            <a:pPr fontAlgn="base"/>
            <a:r>
              <a:rPr lang="en-US" sz="2400" dirty="0"/>
              <a:t>As you implement the different components of RE, it also helps you get a sense of what should be excluded from requirements. Understanding this will help you focus more accurately on developing requirements and better meeting client expectations.</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97505814"/>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Requirements Engineering</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5539978"/>
          </a:xfrm>
          <a:prstGeom prst="rect">
            <a:avLst/>
          </a:prstGeom>
        </p:spPr>
        <p:txBody>
          <a:bodyPr wrap="square">
            <a:spAutoFit/>
          </a:bodyPr>
          <a:lstStyle/>
          <a:p>
            <a:pPr fontAlgn="base"/>
            <a:r>
              <a:rPr lang="en-US" sz="2400" b="1" dirty="0"/>
              <a:t>What information should be excluded from the requirements?</a:t>
            </a:r>
            <a:endParaRPr lang="en-US" sz="2400" dirty="0"/>
          </a:p>
          <a:p>
            <a:pPr fontAlgn="base"/>
            <a:r>
              <a:rPr lang="en-US" sz="2400" dirty="0"/>
              <a:t>Requirements should be viewed as addressing a problem but not necessarily as providing a solution. A requirement should clearly state what you want to solve, not how you want to solve it. Let’s take a look at guidelines for good requirements:</a:t>
            </a:r>
          </a:p>
          <a:p>
            <a:pPr fontAlgn="base"/>
            <a:r>
              <a:rPr lang="en-US" sz="2400" dirty="0"/>
              <a:t>The requirement accurately defines the need of the stakeholder.</a:t>
            </a:r>
          </a:p>
          <a:p>
            <a:pPr fontAlgn="base"/>
            <a:r>
              <a:rPr lang="en-US" sz="2400" dirty="0"/>
              <a:t>The requirement is testable.</a:t>
            </a:r>
          </a:p>
          <a:p>
            <a:pPr fontAlgn="base"/>
            <a:r>
              <a:rPr lang="en-US" sz="2400" dirty="0"/>
              <a:t>A requirement needs to be clear and understandable, without the risk of ambiguity. An important step in </a:t>
            </a:r>
            <a:r>
              <a:rPr lang="en-US" sz="2400" dirty="0">
                <a:hlinkClick r:id="rId7"/>
              </a:rPr>
              <a:t>developing good requirements</a:t>
            </a:r>
            <a:r>
              <a:rPr lang="en-US" sz="2400" dirty="0"/>
              <a:t> is the review process. Does the requirement accurately express the needs of the stakeholders? Make sure to build in enough client reviews so that you can get early feedback and adjust as needed.</a:t>
            </a:r>
          </a:p>
          <a:p>
            <a:r>
              <a:rPr lang="en-US" dirty="0"/>
              <a:t/>
            </a:r>
            <a:br>
              <a:rPr lang="en-US"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282856910"/>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392</Words>
  <Application>Microsoft Office PowerPoint</Application>
  <PresentationFormat>On-screen Show (4:3)</PresentationFormat>
  <Paragraphs>44</Paragraphs>
  <Slides>8</Slides>
  <Notes>1</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Algerian</vt:lpstr>
      <vt:lpstr>Arial</vt:lpstr>
      <vt:lpstr>Calibri</vt:lpstr>
      <vt:lpstr>Times New Roman</vt:lpstr>
      <vt:lpstr>Office Theme</vt:lpstr>
      <vt:lpstr>DR SNSRCAS, CBE  Software Engineering 21UCA408  II BCA B UNIT II Requirements Engineering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285</cp:revision>
  <dcterms:created xsi:type="dcterms:W3CDTF">2006-08-16T00:00:00Z</dcterms:created>
  <dcterms:modified xsi:type="dcterms:W3CDTF">2024-01-28T15:24:02Z</dcterms:modified>
</cp:coreProperties>
</file>